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68" autoAdjust="0"/>
    <p:restoredTop sz="94660"/>
  </p:normalViewPr>
  <p:slideViewPr>
    <p:cSldViewPr snapToGrid="0">
      <p:cViewPr varScale="1">
        <p:scale>
          <a:sx n="74" d="100"/>
          <a:sy n="74" d="100"/>
        </p:scale>
        <p:origin x="4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4D5521-EBFD-44C0-83BC-226FA5764D98}" type="datetimeFigureOut">
              <a:rPr lang="en-US" smtClean="0"/>
              <a:t>2018-04-07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302AEF-C8AB-4716-B3DF-40926C5CF33F}" type="slidenum">
              <a:rPr lang="en-US" smtClean="0"/>
              <a:t>‹#›</a:t>
            </a:fld>
            <a:endParaRPr lang="en-US"/>
          </a:p>
        </p:txBody>
      </p:sp>
    </p:spTree>
    <p:extLst>
      <p:ext uri="{BB962C8B-B14F-4D97-AF65-F5344CB8AC3E}">
        <p14:creationId xmlns:p14="http://schemas.microsoft.com/office/powerpoint/2010/main" val="2736149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302AEF-C8AB-4716-B3DF-40926C5CF33F}" type="slidenum">
              <a:rPr lang="en-US" smtClean="0"/>
              <a:t>1</a:t>
            </a:fld>
            <a:endParaRPr lang="en-US"/>
          </a:p>
        </p:txBody>
      </p:sp>
    </p:spTree>
    <p:extLst>
      <p:ext uri="{BB962C8B-B14F-4D97-AF65-F5344CB8AC3E}">
        <p14:creationId xmlns:p14="http://schemas.microsoft.com/office/powerpoint/2010/main" val="2075888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267FBDC-3826-441C-99E7-F9A1F24FAF25}" type="datetime1">
              <a:rPr lang="en-US" smtClean="0"/>
              <a:t>2018-04-07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3368121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576280-EA65-4A81-9D97-CC5AE8813751}" type="datetime1">
              <a:rPr lang="en-US" smtClean="0"/>
              <a:t>2018-04-07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2645667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8F5403-D78B-47F7-9F63-2AF05838D662}" type="datetime1">
              <a:rPr lang="en-US" smtClean="0"/>
              <a:t>2018-04-07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2924525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CF1ED01-5285-4B68-A536-E75A580A07CB}" type="datetime1">
              <a:rPr lang="en-US" smtClean="0"/>
              <a:t>2018-04-07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713103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30C699-1BC6-464C-8990-DAB8A3ACBFC4}" type="datetime1">
              <a:rPr lang="en-US" smtClean="0"/>
              <a:t>2018-04-07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678010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5164B1F-6A83-45F8-AD12-597A819EBBD6}" type="datetime1">
              <a:rPr lang="en-US" smtClean="0"/>
              <a:t>2018-04-07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1054858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ED33C5-C096-4B19-8994-E586D2DC2FEE}" type="datetime1">
              <a:rPr lang="en-US" smtClean="0"/>
              <a:t>2018-04-07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269026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F0C4C4-32E3-4354-9660-D82EFF34AD06}" type="datetime1">
              <a:rPr lang="en-US" smtClean="0"/>
              <a:t>2018-04-07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3771200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92957D-432A-488E-9E23-61F8A040D4C3}" type="datetime1">
              <a:rPr lang="en-US" smtClean="0"/>
              <a:t>2018-04-07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2232146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5F3CFE-4976-4C92-9F66-2DD68E95CBC0}" type="datetime1">
              <a:rPr lang="en-US" smtClean="0"/>
              <a:t>2018-04-07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1695190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975DDE-BFF0-4AF3-84A7-F9A566389C0A}" type="datetime1">
              <a:rPr lang="en-US" smtClean="0"/>
              <a:t>2018-04-07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0AA93-3FC9-452D-B293-81B65778745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22959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63B102-90F6-4B15-ACB5-1C825E9C2E24}" type="datetime1">
              <a:rPr lang="en-US" smtClean="0"/>
              <a:t>2018-04-07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1980046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979552-A986-4EDF-A0C4-C4DB3EEF05A9}" type="datetime1">
              <a:rPr lang="en-US" smtClean="0"/>
              <a:t>2018-04-07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0AA93-3FC9-452D-B293-81B65778745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00024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188C0A-745C-49DC-B3D7-31F9F85A40CC}" type="datetime1">
              <a:rPr lang="en-US" smtClean="0"/>
              <a:t>2018-04-07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4103179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996758-AD8C-433A-A6AE-C5DABF1A25D0}" type="datetime1">
              <a:rPr lang="en-US" smtClean="0"/>
              <a:t>2018-04-07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179141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683B998-9C6F-4CB5-AC53-112987DB1274}" type="datetime1">
              <a:rPr lang="en-US" smtClean="0"/>
              <a:t>2018-04-07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D0AA93-3FC9-452D-B293-81B65778745B}" type="slidenum">
              <a:rPr lang="en-US" smtClean="0"/>
              <a:t>‹#›</a:t>
            </a:fld>
            <a:endParaRPr lang="en-US"/>
          </a:p>
        </p:txBody>
      </p:sp>
    </p:spTree>
    <p:extLst>
      <p:ext uri="{BB962C8B-B14F-4D97-AF65-F5344CB8AC3E}">
        <p14:creationId xmlns:p14="http://schemas.microsoft.com/office/powerpoint/2010/main" val="2791537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3659859-293D-4C42-81F2-6AC796A77454}" type="datetime1">
              <a:rPr lang="en-US" smtClean="0"/>
              <a:t>2018-04-07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CD0AA93-3FC9-452D-B293-81B65778745B}" type="slidenum">
              <a:rPr lang="en-US" smtClean="0"/>
              <a:t>‹#›</a:t>
            </a:fld>
            <a:endParaRPr lang="en-US"/>
          </a:p>
        </p:txBody>
      </p:sp>
    </p:spTree>
    <p:extLst>
      <p:ext uri="{BB962C8B-B14F-4D97-AF65-F5344CB8AC3E}">
        <p14:creationId xmlns:p14="http://schemas.microsoft.com/office/powerpoint/2010/main" val="117999312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9946" y="3112872"/>
            <a:ext cx="7766936" cy="1646302"/>
          </a:xfrm>
        </p:spPr>
        <p:txBody>
          <a:bodyPr/>
          <a:lstStyle/>
          <a:p>
            <a:r>
              <a:rPr lang="en-US" dirty="0" smtClean="0"/>
              <a:t>Name</a:t>
            </a:r>
            <a:br>
              <a:rPr lang="en-US" dirty="0" smtClean="0"/>
            </a:br>
            <a:r>
              <a:rPr lang="en-US" dirty="0" smtClean="0"/>
              <a:t>Institution</a:t>
            </a:r>
            <a:br>
              <a:rPr lang="en-US" dirty="0" smtClean="0"/>
            </a:br>
            <a:r>
              <a:rPr lang="en-US" dirty="0" smtClean="0"/>
              <a:t>Date</a:t>
            </a:r>
            <a:br>
              <a:rPr lang="en-US" dirty="0" smtClean="0"/>
            </a:br>
            <a:r>
              <a:rPr lang="en-US" dirty="0" smtClean="0"/>
              <a:t>Online </a:t>
            </a:r>
            <a:r>
              <a:rPr lang="en-US" dirty="0" smtClean="0"/>
              <a:t>Shopping (</a:t>
            </a:r>
            <a:r>
              <a:rPr lang="en-US" dirty="0" err="1" smtClean="0"/>
              <a:t>JustClick</a:t>
            </a:r>
            <a:r>
              <a:rPr lang="en-US" dirty="0" smtClean="0"/>
              <a:t>)</a:t>
            </a:r>
            <a:endParaRPr lang="en-US" dirty="0"/>
          </a:p>
        </p:txBody>
      </p:sp>
      <p:sp>
        <p:nvSpPr>
          <p:cNvPr id="5" name="Slide Number Placeholder 4"/>
          <p:cNvSpPr>
            <a:spLocks noGrp="1"/>
          </p:cNvSpPr>
          <p:nvPr>
            <p:ph type="sldNum" sz="quarter" idx="12"/>
          </p:nvPr>
        </p:nvSpPr>
        <p:spPr/>
        <p:txBody>
          <a:bodyPr/>
          <a:lstStyle/>
          <a:p>
            <a:fld id="{ACD0AA93-3FC9-452D-B293-81B65778745B}" type="slidenum">
              <a:rPr lang="en-US" smtClean="0"/>
              <a:t>1</a:t>
            </a:fld>
            <a:endParaRPr lang="en-US"/>
          </a:p>
        </p:txBody>
      </p:sp>
    </p:spTree>
    <p:extLst>
      <p:ext uri="{BB962C8B-B14F-4D97-AF65-F5344CB8AC3E}">
        <p14:creationId xmlns:p14="http://schemas.microsoft.com/office/powerpoint/2010/main" val="2022558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3" name="Content Placeholder 2"/>
          <p:cNvSpPr>
            <a:spLocks noGrp="1"/>
          </p:cNvSpPr>
          <p:nvPr>
            <p:ph idx="1"/>
          </p:nvPr>
        </p:nvSpPr>
        <p:spPr/>
        <p:txBody>
          <a:bodyPr>
            <a:normAutofit fontScale="92500"/>
          </a:bodyPr>
          <a:lstStyle/>
          <a:p>
            <a:r>
              <a:rPr lang="en-US" dirty="0" smtClean="0"/>
              <a:t>Online shopping is allowing people to buy products at the comfort of their houses.</a:t>
            </a:r>
          </a:p>
          <a:p>
            <a:r>
              <a:rPr lang="en-US" dirty="0" smtClean="0"/>
              <a:t>Customers do not have to walk into many stores in search of a specific product. By a click of a button, a client can get a product at his or her door step.</a:t>
            </a:r>
          </a:p>
          <a:p>
            <a:r>
              <a:rPr lang="en-US" dirty="0" smtClean="0"/>
              <a:t>The new way of trading is shaping the objectives of many organizations in the sales industry.</a:t>
            </a:r>
          </a:p>
          <a:p>
            <a:r>
              <a:rPr lang="en-US" dirty="0" smtClean="0"/>
              <a:t>Some of the advantages of online shopping include great discount rates, secure transaction and variety of products.</a:t>
            </a:r>
          </a:p>
          <a:p>
            <a:r>
              <a:rPr lang="en-US" dirty="0" smtClean="0"/>
              <a:t>Despite the numerous advantages, the business venture is exposed to many problems.</a:t>
            </a:r>
          </a:p>
          <a:p>
            <a:r>
              <a:rPr lang="en-US" dirty="0" smtClean="0"/>
              <a:t>“Some </a:t>
            </a:r>
            <a:r>
              <a:rPr lang="en-US" dirty="0" smtClean="0"/>
              <a:t>of the challenges include poor quality, delayed delivery, and logistics </a:t>
            </a:r>
            <a:r>
              <a:rPr lang="en-US" dirty="0" smtClean="0"/>
              <a:t>problems.” </a:t>
            </a:r>
            <a:r>
              <a:rPr lang="en-US" dirty="0"/>
              <a:t>(Kwegyir</a:t>
            </a:r>
            <a:r>
              <a:rPr lang="en-US" dirty="0" smtClean="0"/>
              <a:t>, 2014)</a:t>
            </a:r>
            <a:endParaRPr lang="en-US" dirty="0" smtClean="0"/>
          </a:p>
          <a:p>
            <a:endParaRPr lang="en-US" dirty="0" smtClean="0"/>
          </a:p>
        </p:txBody>
      </p:sp>
      <p:sp>
        <p:nvSpPr>
          <p:cNvPr id="4" name="Slide Number Placeholder 3"/>
          <p:cNvSpPr>
            <a:spLocks noGrp="1"/>
          </p:cNvSpPr>
          <p:nvPr>
            <p:ph type="sldNum" sz="quarter" idx="12"/>
          </p:nvPr>
        </p:nvSpPr>
        <p:spPr/>
        <p:txBody>
          <a:bodyPr/>
          <a:lstStyle/>
          <a:p>
            <a:fld id="{ACD0AA93-3FC9-452D-B293-81B65778745B}" type="slidenum">
              <a:rPr lang="en-US" smtClean="0"/>
              <a:t>2</a:t>
            </a:fld>
            <a:endParaRPr lang="en-US"/>
          </a:p>
        </p:txBody>
      </p:sp>
    </p:spTree>
    <p:extLst>
      <p:ext uri="{BB962C8B-B14F-4D97-AF65-F5344CB8AC3E}">
        <p14:creationId xmlns:p14="http://schemas.microsoft.com/office/powerpoint/2010/main" val="370968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Description</a:t>
            </a:r>
            <a:endParaRPr lang="en-US" dirty="0"/>
          </a:p>
        </p:txBody>
      </p:sp>
      <p:sp>
        <p:nvSpPr>
          <p:cNvPr id="3" name="Content Placeholder 2"/>
          <p:cNvSpPr>
            <a:spLocks noGrp="1"/>
          </p:cNvSpPr>
          <p:nvPr>
            <p:ph idx="1"/>
          </p:nvPr>
        </p:nvSpPr>
        <p:spPr/>
        <p:txBody>
          <a:bodyPr>
            <a:normAutofit/>
          </a:bodyPr>
          <a:lstStyle/>
          <a:p>
            <a:r>
              <a:rPr lang="en-US" dirty="0" smtClean="0"/>
              <a:t>Quality and delivery logistics is the greatest problem that online shoppers face. </a:t>
            </a:r>
            <a:endParaRPr lang="en-US" dirty="0"/>
          </a:p>
          <a:p>
            <a:r>
              <a:rPr lang="en-US" dirty="0" smtClean="0"/>
              <a:t>At times, the shoppers may get the wrong product and if the right product is brought, the quality is poor.</a:t>
            </a:r>
          </a:p>
          <a:p>
            <a:r>
              <a:rPr lang="en-US" dirty="0" smtClean="0"/>
              <a:t>The logistics challenges has forced may shoppers to opt going to the physical stores so that they can get the products.</a:t>
            </a:r>
          </a:p>
          <a:p>
            <a:r>
              <a:rPr lang="en-US" dirty="0" smtClean="0"/>
              <a:t>In other cases, a customers orders for a specific product, but the delivery guys will bring a totally different good. Customers are forced to cancel the order and wait for the right one to be brought.</a:t>
            </a:r>
          </a:p>
          <a:p>
            <a:r>
              <a:rPr lang="en-US" dirty="0" smtClean="0"/>
              <a:t>“The </a:t>
            </a:r>
            <a:r>
              <a:rPr lang="en-US" dirty="0" smtClean="0"/>
              <a:t>underlying problem is that the website managers fail to convey the right message to the logistics </a:t>
            </a:r>
            <a:r>
              <a:rPr lang="en-US" dirty="0" smtClean="0"/>
              <a:t>department.” </a:t>
            </a:r>
            <a:r>
              <a:rPr lang="en-US" dirty="0"/>
              <a:t>(Hatton</a:t>
            </a:r>
            <a:r>
              <a:rPr lang="en-US" dirty="0" smtClean="0"/>
              <a:t>, 2006)</a:t>
            </a:r>
            <a:endParaRPr lang="en-US" dirty="0"/>
          </a:p>
        </p:txBody>
      </p:sp>
      <p:sp>
        <p:nvSpPr>
          <p:cNvPr id="4" name="Slide Number Placeholder 3"/>
          <p:cNvSpPr>
            <a:spLocks noGrp="1"/>
          </p:cNvSpPr>
          <p:nvPr>
            <p:ph type="sldNum" sz="quarter" idx="12"/>
          </p:nvPr>
        </p:nvSpPr>
        <p:spPr/>
        <p:txBody>
          <a:bodyPr/>
          <a:lstStyle/>
          <a:p>
            <a:fld id="{ACD0AA93-3FC9-452D-B293-81B65778745B}" type="slidenum">
              <a:rPr lang="en-US" smtClean="0"/>
              <a:t>3</a:t>
            </a:fld>
            <a:endParaRPr lang="en-US"/>
          </a:p>
        </p:txBody>
      </p:sp>
    </p:spTree>
    <p:extLst>
      <p:ext uri="{BB962C8B-B14F-4D97-AF65-F5344CB8AC3E}">
        <p14:creationId xmlns:p14="http://schemas.microsoft.com/office/powerpoint/2010/main" val="3613433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Positioning</a:t>
            </a:r>
            <a:endParaRPr lang="en-US" dirty="0"/>
          </a:p>
        </p:txBody>
      </p:sp>
      <p:sp>
        <p:nvSpPr>
          <p:cNvPr id="3" name="Content Placeholder 2"/>
          <p:cNvSpPr>
            <a:spLocks noGrp="1"/>
          </p:cNvSpPr>
          <p:nvPr>
            <p:ph idx="1"/>
          </p:nvPr>
        </p:nvSpPr>
        <p:spPr/>
        <p:txBody>
          <a:bodyPr>
            <a:normAutofit/>
          </a:bodyPr>
          <a:lstStyle/>
          <a:p>
            <a:r>
              <a:rPr lang="en-US" dirty="0" smtClean="0"/>
              <a:t>As the owner of an online shopping website, we will be focusing on providing a smooth flow in logistics.</a:t>
            </a:r>
          </a:p>
          <a:p>
            <a:r>
              <a:rPr lang="en-US" dirty="0" smtClean="0"/>
              <a:t>The website will be providing an avenue for customers to confirm the product before it is dispatched.</a:t>
            </a:r>
          </a:p>
          <a:p>
            <a:r>
              <a:rPr lang="en-US" dirty="0" smtClean="0"/>
              <a:t>To prevent wrong orders, every customers will have an authentication code which will be used to confirm the order being brought. In case of a quality issues, the website will provide a feedback interface from which the customers can provide a review.</a:t>
            </a:r>
          </a:p>
          <a:p>
            <a:r>
              <a:rPr lang="en-US" dirty="0" smtClean="0"/>
              <a:t>The product will focus on ensuring that there is smooth flow in the delivery system and quality in service </a:t>
            </a:r>
            <a:r>
              <a:rPr lang="en-US" dirty="0"/>
              <a:t>provided (Kwegyir, 2014)</a:t>
            </a:r>
          </a:p>
          <a:p>
            <a:pPr marL="0" indent="0">
              <a:buNone/>
            </a:pPr>
            <a:endParaRPr lang="en-US" dirty="0"/>
          </a:p>
        </p:txBody>
      </p:sp>
      <p:sp>
        <p:nvSpPr>
          <p:cNvPr id="4" name="Slide Number Placeholder 3"/>
          <p:cNvSpPr>
            <a:spLocks noGrp="1"/>
          </p:cNvSpPr>
          <p:nvPr>
            <p:ph type="sldNum" sz="quarter" idx="12"/>
          </p:nvPr>
        </p:nvSpPr>
        <p:spPr/>
        <p:txBody>
          <a:bodyPr/>
          <a:lstStyle/>
          <a:p>
            <a:fld id="{ACD0AA93-3FC9-452D-B293-81B65778745B}" type="slidenum">
              <a:rPr lang="en-US" smtClean="0"/>
              <a:t>4</a:t>
            </a:fld>
            <a:endParaRPr lang="en-US"/>
          </a:p>
        </p:txBody>
      </p:sp>
    </p:spTree>
    <p:extLst>
      <p:ext uri="{BB962C8B-B14F-4D97-AF65-F5344CB8AC3E}">
        <p14:creationId xmlns:p14="http://schemas.microsoft.com/office/powerpoint/2010/main" val="4227020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Positioning </a:t>
            </a:r>
            <a:endParaRPr lang="en-US" dirty="0"/>
          </a:p>
        </p:txBody>
      </p:sp>
      <p:sp>
        <p:nvSpPr>
          <p:cNvPr id="3" name="Content Placeholder 2"/>
          <p:cNvSpPr>
            <a:spLocks noGrp="1"/>
          </p:cNvSpPr>
          <p:nvPr>
            <p:ph idx="1"/>
          </p:nvPr>
        </p:nvSpPr>
        <p:spPr/>
        <p:txBody>
          <a:bodyPr/>
          <a:lstStyle/>
          <a:p>
            <a:r>
              <a:rPr lang="en-US" dirty="0" smtClean="0"/>
              <a:t>Some of the advantages of the products include</a:t>
            </a:r>
          </a:p>
          <a:p>
            <a:pPr lvl="1"/>
            <a:r>
              <a:rPr lang="en-US" dirty="0" smtClean="0"/>
              <a:t>Improved delivery systems</a:t>
            </a:r>
          </a:p>
          <a:p>
            <a:pPr lvl="1"/>
            <a:r>
              <a:rPr lang="en-US" dirty="0" smtClean="0"/>
              <a:t>Reduced customer complains</a:t>
            </a:r>
          </a:p>
          <a:p>
            <a:pPr lvl="1"/>
            <a:r>
              <a:rPr lang="en-US" dirty="0" smtClean="0"/>
              <a:t>Satisfied customers</a:t>
            </a:r>
          </a:p>
          <a:p>
            <a:pPr lvl="1"/>
            <a:r>
              <a:rPr lang="en-US" dirty="0" smtClean="0"/>
              <a:t>Reduction of sales return orders</a:t>
            </a:r>
          </a:p>
          <a:p>
            <a:pPr lvl="1"/>
            <a:endParaRPr lang="en-US" dirty="0"/>
          </a:p>
        </p:txBody>
      </p:sp>
      <p:sp>
        <p:nvSpPr>
          <p:cNvPr id="4" name="Slide Number Placeholder 3"/>
          <p:cNvSpPr>
            <a:spLocks noGrp="1"/>
          </p:cNvSpPr>
          <p:nvPr>
            <p:ph type="sldNum" sz="quarter" idx="12"/>
          </p:nvPr>
        </p:nvSpPr>
        <p:spPr/>
        <p:txBody>
          <a:bodyPr/>
          <a:lstStyle/>
          <a:p>
            <a:fld id="{ACD0AA93-3FC9-452D-B293-81B65778745B}" type="slidenum">
              <a:rPr lang="en-US" smtClean="0"/>
              <a:t>5</a:t>
            </a:fld>
            <a:endParaRPr lang="en-US"/>
          </a:p>
        </p:txBody>
      </p:sp>
    </p:spTree>
    <p:extLst>
      <p:ext uri="{BB962C8B-B14F-4D97-AF65-F5344CB8AC3E}">
        <p14:creationId xmlns:p14="http://schemas.microsoft.com/office/powerpoint/2010/main" val="2341122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Network Positioning</a:t>
            </a:r>
            <a:endParaRPr lang="en-US" dirty="0"/>
          </a:p>
        </p:txBody>
      </p:sp>
      <p:sp>
        <p:nvSpPr>
          <p:cNvPr id="3" name="Content Placeholder 2"/>
          <p:cNvSpPr>
            <a:spLocks noGrp="1"/>
          </p:cNvSpPr>
          <p:nvPr>
            <p:ph idx="1"/>
          </p:nvPr>
        </p:nvSpPr>
        <p:spPr/>
        <p:txBody>
          <a:bodyPr>
            <a:normAutofit/>
          </a:bodyPr>
          <a:lstStyle/>
          <a:p>
            <a:r>
              <a:rPr lang="en-US" dirty="0" smtClean="0"/>
              <a:t>As an online products and service providers, we have partnered with various manufacturers and distributors.</a:t>
            </a:r>
          </a:p>
          <a:p>
            <a:r>
              <a:rPr lang="en-US" dirty="0" smtClean="0"/>
              <a:t>Our focus is to partner with organizations that offer quality products</a:t>
            </a:r>
          </a:p>
          <a:p>
            <a:r>
              <a:rPr lang="en-US" dirty="0" smtClean="0"/>
              <a:t>All the provided products must go through the quality management and control department before being posted in the company’s website.</a:t>
            </a:r>
          </a:p>
          <a:p>
            <a:r>
              <a:rPr lang="en-US" dirty="0" smtClean="0"/>
              <a:t>In case of a quality issue, the product will be taken back for re-evaluation.</a:t>
            </a:r>
          </a:p>
          <a:p>
            <a:r>
              <a:rPr lang="en-US" dirty="0" smtClean="0"/>
              <a:t>We have also partnered with various financial institutions that provide online transactions service. The IT security department protects the privacy of all our customers by offering third-party </a:t>
            </a:r>
            <a:r>
              <a:rPr lang="en-US" dirty="0" smtClean="0"/>
              <a:t>encryption</a:t>
            </a:r>
            <a:r>
              <a:rPr lang="en-US" dirty="0"/>
              <a:t> (Hatton, 2006)</a:t>
            </a:r>
          </a:p>
          <a:p>
            <a:pPr marL="0" indent="0">
              <a:buNone/>
            </a:pPr>
            <a:endParaRPr lang="en-US" dirty="0"/>
          </a:p>
        </p:txBody>
      </p:sp>
      <p:sp>
        <p:nvSpPr>
          <p:cNvPr id="4" name="Slide Number Placeholder 3"/>
          <p:cNvSpPr>
            <a:spLocks noGrp="1"/>
          </p:cNvSpPr>
          <p:nvPr>
            <p:ph type="sldNum" sz="quarter" idx="12"/>
          </p:nvPr>
        </p:nvSpPr>
        <p:spPr/>
        <p:txBody>
          <a:bodyPr/>
          <a:lstStyle/>
          <a:p>
            <a:fld id="{ACD0AA93-3FC9-452D-B293-81B65778745B}" type="slidenum">
              <a:rPr lang="en-US" smtClean="0"/>
              <a:t>6</a:t>
            </a:fld>
            <a:endParaRPr lang="en-US"/>
          </a:p>
        </p:txBody>
      </p:sp>
    </p:spTree>
    <p:extLst>
      <p:ext uri="{BB962C8B-B14F-4D97-AF65-F5344CB8AC3E}">
        <p14:creationId xmlns:p14="http://schemas.microsoft.com/office/powerpoint/2010/main" val="2172657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Competition</a:t>
            </a:r>
            <a:endParaRPr lang="en-US" dirty="0"/>
          </a:p>
        </p:txBody>
      </p:sp>
      <p:sp>
        <p:nvSpPr>
          <p:cNvPr id="3" name="Content Placeholder 2"/>
          <p:cNvSpPr>
            <a:spLocks noGrp="1"/>
          </p:cNvSpPr>
          <p:nvPr>
            <p:ph idx="1"/>
          </p:nvPr>
        </p:nvSpPr>
        <p:spPr/>
        <p:txBody>
          <a:bodyPr>
            <a:normAutofit/>
          </a:bodyPr>
          <a:lstStyle/>
          <a:p>
            <a:r>
              <a:rPr lang="en-US" dirty="0" smtClean="0"/>
              <a:t>Currently Amazon is the largest service provider in the online shopping market.</a:t>
            </a:r>
          </a:p>
          <a:p>
            <a:r>
              <a:rPr lang="en-US" dirty="0" smtClean="0"/>
              <a:t>Other possible competitors include:</a:t>
            </a:r>
          </a:p>
          <a:p>
            <a:pPr lvl="1"/>
            <a:r>
              <a:rPr lang="en-US" dirty="0" err="1" smtClean="0"/>
              <a:t>Ebay</a:t>
            </a:r>
            <a:endParaRPr lang="en-US" dirty="0" smtClean="0"/>
          </a:p>
          <a:p>
            <a:pPr lvl="1"/>
            <a:r>
              <a:rPr lang="en-US" dirty="0" smtClean="0"/>
              <a:t>Best Buy</a:t>
            </a:r>
          </a:p>
          <a:p>
            <a:pPr lvl="1"/>
            <a:r>
              <a:rPr lang="en-US" dirty="0" smtClean="0"/>
              <a:t>Walmart</a:t>
            </a:r>
          </a:p>
          <a:p>
            <a:pPr lvl="1"/>
            <a:r>
              <a:rPr lang="en-US" dirty="0" smtClean="0"/>
              <a:t>Overstock</a:t>
            </a:r>
          </a:p>
          <a:p>
            <a:pPr lvl="1"/>
            <a:r>
              <a:rPr lang="en-US" dirty="0" smtClean="0"/>
              <a:t>Home Depot</a:t>
            </a:r>
          </a:p>
          <a:p>
            <a:pPr lvl="1"/>
            <a:r>
              <a:rPr lang="en-US" dirty="0" err="1" smtClean="0"/>
              <a:t>Zappos</a:t>
            </a:r>
            <a:endParaRPr lang="en-US" dirty="0"/>
          </a:p>
        </p:txBody>
      </p:sp>
      <p:sp>
        <p:nvSpPr>
          <p:cNvPr id="4" name="Slide Number Placeholder 3"/>
          <p:cNvSpPr>
            <a:spLocks noGrp="1"/>
          </p:cNvSpPr>
          <p:nvPr>
            <p:ph type="sldNum" sz="quarter" idx="12"/>
          </p:nvPr>
        </p:nvSpPr>
        <p:spPr/>
        <p:txBody>
          <a:bodyPr/>
          <a:lstStyle/>
          <a:p>
            <a:fld id="{ACD0AA93-3FC9-452D-B293-81B65778745B}" type="slidenum">
              <a:rPr lang="en-US" smtClean="0"/>
              <a:t>7</a:t>
            </a:fld>
            <a:endParaRPr lang="en-US"/>
          </a:p>
        </p:txBody>
      </p:sp>
    </p:spTree>
    <p:extLst>
      <p:ext uri="{BB962C8B-B14F-4D97-AF65-F5344CB8AC3E}">
        <p14:creationId xmlns:p14="http://schemas.microsoft.com/office/powerpoint/2010/main" val="1711536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Benefits</a:t>
            </a:r>
            <a:endParaRPr lang="en-US" dirty="0"/>
          </a:p>
        </p:txBody>
      </p:sp>
      <p:sp>
        <p:nvSpPr>
          <p:cNvPr id="3" name="Content Placeholder 2"/>
          <p:cNvSpPr>
            <a:spLocks noGrp="1"/>
          </p:cNvSpPr>
          <p:nvPr>
            <p:ph idx="1"/>
          </p:nvPr>
        </p:nvSpPr>
        <p:spPr/>
        <p:txBody>
          <a:bodyPr/>
          <a:lstStyle/>
          <a:p>
            <a:r>
              <a:rPr lang="en-US" dirty="0" smtClean="0"/>
              <a:t>All the competitors in the industry offer similar industry. The only difference comes in the pricing and the discount rates that are offered.</a:t>
            </a:r>
          </a:p>
          <a:p>
            <a:r>
              <a:rPr lang="en-US" dirty="0" smtClean="0"/>
              <a:t>Our company will focus on promoting quality and effectiveness in the delivery system.</a:t>
            </a:r>
          </a:p>
          <a:p>
            <a:r>
              <a:rPr lang="en-US" dirty="0" smtClean="0"/>
              <a:t>All our customers will be assured on timely delivery and right products. </a:t>
            </a:r>
            <a:endParaRPr lang="en-US" dirty="0" smtClean="0"/>
          </a:p>
          <a:p>
            <a:r>
              <a:rPr lang="en-US" dirty="0" smtClean="0"/>
              <a:t>“</a:t>
            </a:r>
            <a:r>
              <a:rPr lang="en-US" dirty="0" smtClean="0"/>
              <a:t>In </a:t>
            </a:r>
            <a:r>
              <a:rPr lang="en-US" dirty="0" smtClean="0"/>
              <a:t>case of a wrong delivery, the customers will not have to pay </a:t>
            </a:r>
            <a:r>
              <a:rPr lang="en-US" dirty="0" smtClean="0"/>
              <a:t>again.” </a:t>
            </a:r>
            <a:r>
              <a:rPr lang="en-US" dirty="0"/>
              <a:t>(Kwegyir, 2014)</a:t>
            </a:r>
          </a:p>
          <a:p>
            <a:pPr marL="0" indent="0">
              <a:buNone/>
            </a:pPr>
            <a:endParaRPr lang="en-US" dirty="0" smtClean="0"/>
          </a:p>
        </p:txBody>
      </p:sp>
      <p:sp>
        <p:nvSpPr>
          <p:cNvPr id="4" name="Slide Number Placeholder 3"/>
          <p:cNvSpPr>
            <a:spLocks noGrp="1"/>
          </p:cNvSpPr>
          <p:nvPr>
            <p:ph type="sldNum" sz="quarter" idx="12"/>
          </p:nvPr>
        </p:nvSpPr>
        <p:spPr/>
        <p:txBody>
          <a:bodyPr/>
          <a:lstStyle/>
          <a:p>
            <a:fld id="{ACD0AA93-3FC9-452D-B293-81B65778745B}" type="slidenum">
              <a:rPr lang="en-US" smtClean="0"/>
              <a:t>8</a:t>
            </a:fld>
            <a:endParaRPr lang="en-US"/>
          </a:p>
        </p:txBody>
      </p:sp>
    </p:spTree>
    <p:extLst>
      <p:ext uri="{BB962C8B-B14F-4D97-AF65-F5344CB8AC3E}">
        <p14:creationId xmlns:p14="http://schemas.microsoft.com/office/powerpoint/2010/main" val="66589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Operations</a:t>
            </a:r>
            <a:endParaRPr lang="en-US" dirty="0"/>
          </a:p>
        </p:txBody>
      </p:sp>
      <p:sp>
        <p:nvSpPr>
          <p:cNvPr id="3" name="Content Placeholder 2"/>
          <p:cNvSpPr>
            <a:spLocks noGrp="1"/>
          </p:cNvSpPr>
          <p:nvPr>
            <p:ph idx="1"/>
          </p:nvPr>
        </p:nvSpPr>
        <p:spPr/>
        <p:txBody>
          <a:bodyPr>
            <a:normAutofit/>
          </a:bodyPr>
          <a:lstStyle/>
          <a:p>
            <a:r>
              <a:rPr lang="en-US" dirty="0" smtClean="0"/>
              <a:t>To provide the extra service, the company will have to be closed down for a short while for an upgrade.</a:t>
            </a:r>
          </a:p>
          <a:p>
            <a:r>
              <a:rPr lang="en-US" dirty="0" smtClean="0"/>
              <a:t>Once it is ready, every department will be work together to provide quality services.</a:t>
            </a:r>
          </a:p>
          <a:p>
            <a:r>
              <a:rPr lang="en-US" dirty="0" smtClean="0"/>
              <a:t>Once the customer places an order, the inventory manager will determine if the products is available in the store.</a:t>
            </a:r>
          </a:p>
          <a:p>
            <a:r>
              <a:rPr lang="en-US" dirty="0" smtClean="0"/>
              <a:t>After confirmation, the delivery department will request if the customers ask for the stated products. Once he or she accepts, the customer will pay. The payment will remain pending until the customer has accepted the product.</a:t>
            </a:r>
          </a:p>
          <a:p>
            <a:r>
              <a:rPr lang="en-US" dirty="0" smtClean="0"/>
              <a:t>In the event of any dispute, the customer can request for another product or buy </a:t>
            </a:r>
            <a:r>
              <a:rPr lang="en-US" dirty="0"/>
              <a:t>another (Soorjoo</a:t>
            </a:r>
            <a:r>
              <a:rPr lang="en-US" dirty="0" smtClean="0"/>
              <a:t>, 2012)</a:t>
            </a:r>
            <a:endParaRPr lang="en-US" dirty="0" smtClean="0"/>
          </a:p>
        </p:txBody>
      </p:sp>
      <p:sp>
        <p:nvSpPr>
          <p:cNvPr id="4" name="Slide Number Placeholder 3"/>
          <p:cNvSpPr>
            <a:spLocks noGrp="1"/>
          </p:cNvSpPr>
          <p:nvPr>
            <p:ph type="sldNum" sz="quarter" idx="12"/>
          </p:nvPr>
        </p:nvSpPr>
        <p:spPr/>
        <p:txBody>
          <a:bodyPr/>
          <a:lstStyle/>
          <a:p>
            <a:fld id="{ACD0AA93-3FC9-452D-B293-81B65778745B}" type="slidenum">
              <a:rPr lang="en-US" smtClean="0"/>
              <a:t>9</a:t>
            </a:fld>
            <a:endParaRPr lang="en-US"/>
          </a:p>
        </p:txBody>
      </p:sp>
    </p:spTree>
    <p:extLst>
      <p:ext uri="{BB962C8B-B14F-4D97-AF65-F5344CB8AC3E}">
        <p14:creationId xmlns:p14="http://schemas.microsoft.com/office/powerpoint/2010/main" val="3904431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Financials</a:t>
            </a:r>
            <a:endParaRPr lang="en-US" dirty="0"/>
          </a:p>
        </p:txBody>
      </p:sp>
      <p:sp>
        <p:nvSpPr>
          <p:cNvPr id="3" name="Content Placeholder 2"/>
          <p:cNvSpPr>
            <a:spLocks noGrp="1"/>
          </p:cNvSpPr>
          <p:nvPr>
            <p:ph idx="1"/>
          </p:nvPr>
        </p:nvSpPr>
        <p:spPr/>
        <p:txBody>
          <a:bodyPr/>
          <a:lstStyle/>
          <a:p>
            <a:r>
              <a:rPr lang="en-US" dirty="0" smtClean="0"/>
              <a:t>To be fully operational, we require some funds for the following purpose:</a:t>
            </a:r>
          </a:p>
          <a:p>
            <a:pPr lvl="1"/>
            <a:r>
              <a:rPr lang="en-US" dirty="0" smtClean="0"/>
              <a:t>Website upgrade</a:t>
            </a:r>
          </a:p>
          <a:p>
            <a:pPr lvl="1"/>
            <a:r>
              <a:rPr lang="en-US" dirty="0" smtClean="0"/>
              <a:t>Salaries to the IT personnel</a:t>
            </a:r>
          </a:p>
          <a:p>
            <a:pPr lvl="1"/>
            <a:r>
              <a:rPr lang="en-US" dirty="0" smtClean="0"/>
              <a:t>Increasing the number of vehicles to be used in the delivery department</a:t>
            </a:r>
          </a:p>
          <a:p>
            <a:pPr lvl="1"/>
            <a:r>
              <a:rPr lang="en-US" dirty="0" smtClean="0"/>
              <a:t>An increase in the total number of employees</a:t>
            </a:r>
          </a:p>
          <a:p>
            <a:pPr lvl="1"/>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fld id="{ACD0AA93-3FC9-452D-B293-81B65778745B}" type="slidenum">
              <a:rPr lang="en-US" smtClean="0"/>
              <a:t>10</a:t>
            </a:fld>
            <a:endParaRPr lang="en-US"/>
          </a:p>
        </p:txBody>
      </p:sp>
    </p:spTree>
    <p:extLst>
      <p:ext uri="{BB962C8B-B14F-4D97-AF65-F5344CB8AC3E}">
        <p14:creationId xmlns:p14="http://schemas.microsoft.com/office/powerpoint/2010/main" val="1526075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Risks</a:t>
            </a:r>
            <a:endParaRPr lang="en-US" dirty="0"/>
          </a:p>
        </p:txBody>
      </p:sp>
      <p:sp>
        <p:nvSpPr>
          <p:cNvPr id="3" name="Content Placeholder 2"/>
          <p:cNvSpPr>
            <a:spLocks noGrp="1"/>
          </p:cNvSpPr>
          <p:nvPr>
            <p:ph idx="1"/>
          </p:nvPr>
        </p:nvSpPr>
        <p:spPr/>
        <p:txBody>
          <a:bodyPr>
            <a:normAutofit/>
          </a:bodyPr>
          <a:lstStyle/>
          <a:p>
            <a:r>
              <a:rPr lang="en-US" dirty="0" smtClean="0"/>
              <a:t>The possible risks include:</a:t>
            </a:r>
          </a:p>
          <a:p>
            <a:pPr lvl="1"/>
            <a:r>
              <a:rPr lang="en-US" dirty="0" smtClean="0"/>
              <a:t>Financial risks- to full implement the plan, we might lack the required funds.</a:t>
            </a:r>
          </a:p>
          <a:p>
            <a:pPr lvl="1"/>
            <a:r>
              <a:rPr lang="en-US" dirty="0" smtClean="0"/>
              <a:t>Identity theft- the customers may steal the identity of another person and buy something from the company</a:t>
            </a:r>
          </a:p>
          <a:p>
            <a:pPr lvl="1"/>
            <a:r>
              <a:rPr lang="en-US" dirty="0" smtClean="0"/>
              <a:t>Increased operational costs- due to quality issues, the company will be forced to invest more in the delivery systems.</a:t>
            </a:r>
          </a:p>
          <a:p>
            <a:pPr lvl="1"/>
            <a:r>
              <a:rPr lang="en-US" dirty="0" smtClean="0"/>
              <a:t>Reduction in the net income. Once the website is back and running, the company will experience a reduction in the net revenue due to high cost of sales</a:t>
            </a:r>
          </a:p>
          <a:p>
            <a:pPr lvl="1"/>
            <a:r>
              <a:rPr lang="en-US" dirty="0" smtClean="0"/>
              <a:t>Security risk- the website may be vulnerable to hackers who may want to manipulate the customers information.0p</a:t>
            </a:r>
            <a:endParaRPr lang="en-US" dirty="0"/>
          </a:p>
        </p:txBody>
      </p:sp>
      <p:sp>
        <p:nvSpPr>
          <p:cNvPr id="4" name="Slide Number Placeholder 3"/>
          <p:cNvSpPr>
            <a:spLocks noGrp="1"/>
          </p:cNvSpPr>
          <p:nvPr>
            <p:ph type="sldNum" sz="quarter" idx="12"/>
          </p:nvPr>
        </p:nvSpPr>
        <p:spPr/>
        <p:txBody>
          <a:bodyPr/>
          <a:lstStyle/>
          <a:p>
            <a:fld id="{ACD0AA93-3FC9-452D-B293-81B65778745B}" type="slidenum">
              <a:rPr lang="en-US" smtClean="0"/>
              <a:t>11</a:t>
            </a:fld>
            <a:endParaRPr lang="en-US"/>
          </a:p>
        </p:txBody>
      </p:sp>
    </p:spTree>
    <p:extLst>
      <p:ext uri="{BB962C8B-B14F-4D97-AF65-F5344CB8AC3E}">
        <p14:creationId xmlns:p14="http://schemas.microsoft.com/office/powerpoint/2010/main" val="4147641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Implementation, Status and Traction, and Financing</a:t>
            </a:r>
            <a:endParaRPr lang="en-US" dirty="0"/>
          </a:p>
        </p:txBody>
      </p:sp>
      <p:sp>
        <p:nvSpPr>
          <p:cNvPr id="3" name="Content Placeholder 2"/>
          <p:cNvSpPr>
            <a:spLocks noGrp="1"/>
          </p:cNvSpPr>
          <p:nvPr>
            <p:ph idx="1"/>
          </p:nvPr>
        </p:nvSpPr>
        <p:spPr/>
        <p:txBody>
          <a:bodyPr>
            <a:normAutofit lnSpcReduction="10000"/>
          </a:bodyPr>
          <a:lstStyle/>
          <a:p>
            <a:r>
              <a:rPr lang="en-US" dirty="0" smtClean="0"/>
              <a:t>Once the strategic plan is ready, we plan on implementing the plan in phases. The first phase involves ensuring that all the products met the quality standards.</a:t>
            </a:r>
          </a:p>
          <a:p>
            <a:r>
              <a:rPr lang="en-US" dirty="0" smtClean="0"/>
              <a:t>The website will be operational once all the security tests have been cleared.</a:t>
            </a:r>
          </a:p>
          <a:p>
            <a:r>
              <a:rPr lang="en-US" dirty="0" smtClean="0"/>
              <a:t>We plan on securing a loan from a local financial institution for the business idea.</a:t>
            </a:r>
          </a:p>
          <a:p>
            <a:r>
              <a:rPr lang="en-US" dirty="0" smtClean="0"/>
              <a:t>Every cost incurred will be allocated depending on the department that is involved.</a:t>
            </a:r>
          </a:p>
          <a:p>
            <a:r>
              <a:rPr lang="en-US" dirty="0" smtClean="0"/>
              <a:t>The IT department will be evaluating the system’s effectiveness twice in every week. </a:t>
            </a:r>
          </a:p>
          <a:p>
            <a:r>
              <a:rPr lang="en-US" dirty="0" smtClean="0"/>
              <a:t>“In </a:t>
            </a:r>
            <a:r>
              <a:rPr lang="en-US" dirty="0" smtClean="0"/>
              <a:t>case of any security issue, we will have to stop all operations and resolve the </a:t>
            </a:r>
            <a:r>
              <a:rPr lang="en-US" dirty="0" smtClean="0"/>
              <a:t>issue.” </a:t>
            </a:r>
            <a:r>
              <a:rPr lang="en-US" dirty="0"/>
              <a:t>(Hatton, 2006)</a:t>
            </a:r>
          </a:p>
          <a:p>
            <a:endParaRPr lang="en-US" dirty="0"/>
          </a:p>
        </p:txBody>
      </p:sp>
      <p:sp>
        <p:nvSpPr>
          <p:cNvPr id="4" name="Slide Number Placeholder 3"/>
          <p:cNvSpPr>
            <a:spLocks noGrp="1"/>
          </p:cNvSpPr>
          <p:nvPr>
            <p:ph type="sldNum" sz="quarter" idx="12"/>
          </p:nvPr>
        </p:nvSpPr>
        <p:spPr/>
        <p:txBody>
          <a:bodyPr/>
          <a:lstStyle/>
          <a:p>
            <a:fld id="{ACD0AA93-3FC9-452D-B293-81B65778745B}" type="slidenum">
              <a:rPr lang="en-US" smtClean="0"/>
              <a:t>12</a:t>
            </a:fld>
            <a:endParaRPr lang="en-US"/>
          </a:p>
        </p:txBody>
      </p:sp>
    </p:spTree>
    <p:extLst>
      <p:ext uri="{BB962C8B-B14F-4D97-AF65-F5344CB8AC3E}">
        <p14:creationId xmlns:p14="http://schemas.microsoft.com/office/powerpoint/2010/main" val="3143952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dirty="0" err="1" smtClean="0"/>
              <a:t>JustClick</a:t>
            </a:r>
            <a:r>
              <a:rPr lang="en-US" dirty="0" smtClean="0"/>
              <a:t> is currently one of the uprising online shopping companies with a net income of $500,000. </a:t>
            </a:r>
          </a:p>
          <a:p>
            <a:r>
              <a:rPr lang="en-US" dirty="0" smtClean="0"/>
              <a:t>It has been in operation for the last two years and have had the best ratings in the region.</a:t>
            </a:r>
          </a:p>
          <a:p>
            <a:r>
              <a:rPr lang="en-US" dirty="0" smtClean="0"/>
              <a:t>We however, believe that we can become better if we address some of problems that our customers site.</a:t>
            </a:r>
          </a:p>
          <a:p>
            <a:r>
              <a:rPr lang="en-US" dirty="0" smtClean="0"/>
              <a:t>“Dealing </a:t>
            </a:r>
            <a:r>
              <a:rPr lang="en-US" dirty="0" smtClean="0"/>
              <a:t>with the quality and delivery issue will increase the customers’ faith on the capability of the </a:t>
            </a:r>
            <a:r>
              <a:rPr lang="en-US" dirty="0" smtClean="0"/>
              <a:t>company.” </a:t>
            </a:r>
            <a:r>
              <a:rPr lang="en-US" dirty="0"/>
              <a:t>(Kwegyir, 2014)</a:t>
            </a:r>
          </a:p>
          <a:p>
            <a:pPr marL="0" indent="0">
              <a:buNone/>
            </a:pPr>
            <a:endParaRPr lang="en-US" dirty="0"/>
          </a:p>
        </p:txBody>
      </p:sp>
      <p:sp>
        <p:nvSpPr>
          <p:cNvPr id="4" name="Slide Number Placeholder 3"/>
          <p:cNvSpPr>
            <a:spLocks noGrp="1"/>
          </p:cNvSpPr>
          <p:nvPr>
            <p:ph type="sldNum" sz="quarter" idx="12"/>
          </p:nvPr>
        </p:nvSpPr>
        <p:spPr/>
        <p:txBody>
          <a:bodyPr/>
          <a:lstStyle/>
          <a:p>
            <a:fld id="{ACD0AA93-3FC9-452D-B293-81B65778745B}" type="slidenum">
              <a:rPr lang="en-US" smtClean="0"/>
              <a:t>13</a:t>
            </a:fld>
            <a:endParaRPr lang="en-US"/>
          </a:p>
        </p:txBody>
      </p:sp>
    </p:spTree>
    <p:extLst>
      <p:ext uri="{BB962C8B-B14F-4D97-AF65-F5344CB8AC3E}">
        <p14:creationId xmlns:p14="http://schemas.microsoft.com/office/powerpoint/2010/main" val="3545501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dirty="0"/>
              <a:t>Kwegyir, V. (2014). </a:t>
            </a:r>
            <a:r>
              <a:rPr lang="en-US" i="1" dirty="0"/>
              <a:t>Pitch your business like a pro</a:t>
            </a:r>
            <a:r>
              <a:rPr lang="en-US" dirty="0"/>
              <a:t>. Place of publication not identified: </a:t>
            </a:r>
            <a:r>
              <a:rPr lang="en-US" dirty="0" err="1"/>
              <a:t>Viccor</a:t>
            </a:r>
            <a:r>
              <a:rPr lang="en-US" dirty="0"/>
              <a:t> Wealth Publishing.</a:t>
            </a:r>
          </a:p>
          <a:p>
            <a:r>
              <a:rPr lang="en-US" dirty="0"/>
              <a:t>Hatton, A. (2006). </a:t>
            </a:r>
            <a:r>
              <a:rPr lang="en-US" i="1" dirty="0"/>
              <a:t>The definitive business pitch: How to make the best pitches, proposals and presentations</a:t>
            </a:r>
            <a:r>
              <a:rPr lang="en-US" dirty="0"/>
              <a:t>. New York: Pearson Education/Financial Times Prentice Hall.</a:t>
            </a:r>
          </a:p>
          <a:p>
            <a:r>
              <a:rPr lang="en-US" dirty="0"/>
              <a:t>Soorjoo, M. (2012). </a:t>
            </a:r>
            <a:r>
              <a:rPr lang="en-US" i="1" dirty="0"/>
              <a:t>Here's the Pitch: How to Pitch Your Business to Anyone, Get Funded, and Win Clients</a:t>
            </a:r>
            <a:r>
              <a:rPr lang="en-US" dirty="0"/>
              <a:t>. New York: Wiley.</a:t>
            </a:r>
          </a:p>
          <a:p>
            <a:r>
              <a:rPr lang="en-US" dirty="0"/>
              <a:t>Riley, P. G. (2002). </a:t>
            </a:r>
            <a:r>
              <a:rPr lang="en-US" i="1" dirty="0"/>
              <a:t>The one-page proposal: How to get your business pitch onto one persuasive page</a:t>
            </a:r>
            <a:r>
              <a:rPr lang="en-US" dirty="0"/>
              <a:t>. New York: </a:t>
            </a:r>
            <a:r>
              <a:rPr lang="en-US" dirty="0" err="1"/>
              <a:t>ReganBooks</a:t>
            </a:r>
            <a:r>
              <a:rPr lang="en-US" dirty="0"/>
              <a:t>.</a:t>
            </a:r>
          </a:p>
          <a:p>
            <a:endParaRPr lang="en-US" dirty="0"/>
          </a:p>
        </p:txBody>
      </p:sp>
      <p:sp>
        <p:nvSpPr>
          <p:cNvPr id="4" name="Slide Number Placeholder 3"/>
          <p:cNvSpPr>
            <a:spLocks noGrp="1"/>
          </p:cNvSpPr>
          <p:nvPr>
            <p:ph type="sldNum" sz="quarter" idx="12"/>
          </p:nvPr>
        </p:nvSpPr>
        <p:spPr/>
        <p:txBody>
          <a:bodyPr/>
          <a:lstStyle/>
          <a:p>
            <a:fld id="{ACD0AA93-3FC9-452D-B293-81B65778745B}" type="slidenum">
              <a:rPr lang="en-US" smtClean="0"/>
              <a:t>14</a:t>
            </a:fld>
            <a:endParaRPr lang="en-US"/>
          </a:p>
        </p:txBody>
      </p:sp>
    </p:spTree>
    <p:extLst>
      <p:ext uri="{BB962C8B-B14F-4D97-AF65-F5344CB8AC3E}">
        <p14:creationId xmlns:p14="http://schemas.microsoft.com/office/powerpoint/2010/main" val="419497025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109</TotalTime>
  <Words>1090</Words>
  <Application>Microsoft Office PowerPoint</Application>
  <PresentationFormat>Widescreen</PresentationFormat>
  <Paragraphs>96</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Trebuchet MS</vt:lpstr>
      <vt:lpstr>Wingdings 3</vt:lpstr>
      <vt:lpstr>Facet</vt:lpstr>
      <vt:lpstr>Name Institution Date Online Shopping (JustClick)</vt:lpstr>
      <vt:lpstr>Executive Summary</vt:lpstr>
      <vt:lpstr>Problem Description</vt:lpstr>
      <vt:lpstr>Product Positioning</vt:lpstr>
      <vt:lpstr>Product Positioning </vt:lpstr>
      <vt:lpstr>Business Network Positioning</vt:lpstr>
      <vt:lpstr>Competition</vt:lpstr>
      <vt:lpstr>Customer Benefits</vt:lpstr>
      <vt:lpstr>Operations</vt:lpstr>
      <vt:lpstr>Financials</vt:lpstr>
      <vt:lpstr>Risks</vt:lpstr>
      <vt:lpstr>Implementation, Status and Traction, and Financing</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Shopping</dc:title>
  <dc:creator>folks</dc:creator>
  <cp:lastModifiedBy>samuel kibe</cp:lastModifiedBy>
  <cp:revision>13</cp:revision>
  <dcterms:created xsi:type="dcterms:W3CDTF">2018-04-06T18:21:29Z</dcterms:created>
  <dcterms:modified xsi:type="dcterms:W3CDTF">2018-04-07T07:18:27Z</dcterms:modified>
</cp:coreProperties>
</file>